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16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72690-BC28-7B4D-99D3-0B3917B805FB}" type="datetimeFigureOut">
              <a:rPr lang="en-US" smtClean="0"/>
              <a:t>9/4/12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B8E27-84A2-8448-809B-8F274D958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113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72690-BC28-7B4D-99D3-0B3917B805FB}" type="datetimeFigureOut">
              <a:rPr lang="en-US" smtClean="0"/>
              <a:t>9/4/12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B8E27-84A2-8448-809B-8F274D958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465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72690-BC28-7B4D-99D3-0B3917B805FB}" type="datetimeFigureOut">
              <a:rPr lang="en-US" smtClean="0"/>
              <a:t>9/4/12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B8E27-84A2-8448-809B-8F274D958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310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72690-BC28-7B4D-99D3-0B3917B805FB}" type="datetimeFigureOut">
              <a:rPr lang="en-US" smtClean="0"/>
              <a:t>9/4/12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B8E27-84A2-8448-809B-8F274D958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929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72690-BC28-7B4D-99D3-0B3917B805FB}" type="datetimeFigureOut">
              <a:rPr lang="en-US" smtClean="0"/>
              <a:t>9/4/12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B8E27-84A2-8448-809B-8F274D958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592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72690-BC28-7B4D-99D3-0B3917B805FB}" type="datetimeFigureOut">
              <a:rPr lang="en-US" smtClean="0"/>
              <a:t>9/4/12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B8E27-84A2-8448-809B-8F274D958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210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72690-BC28-7B4D-99D3-0B3917B805FB}" type="datetimeFigureOut">
              <a:rPr lang="en-US" smtClean="0"/>
              <a:t>9/4/12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B8E27-84A2-8448-809B-8F274D958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470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72690-BC28-7B4D-99D3-0B3917B805FB}" type="datetimeFigureOut">
              <a:rPr lang="en-US" smtClean="0"/>
              <a:t>9/4/12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B8E27-84A2-8448-809B-8F274D958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579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72690-BC28-7B4D-99D3-0B3917B805FB}" type="datetimeFigureOut">
              <a:rPr lang="en-US" smtClean="0"/>
              <a:t>9/4/12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B8E27-84A2-8448-809B-8F274D958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953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72690-BC28-7B4D-99D3-0B3917B805FB}" type="datetimeFigureOut">
              <a:rPr lang="en-US" smtClean="0"/>
              <a:t>9/4/12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B8E27-84A2-8448-809B-8F274D958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287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72690-BC28-7B4D-99D3-0B3917B805FB}" type="datetimeFigureOut">
              <a:rPr lang="en-US" smtClean="0"/>
              <a:t>9/4/12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B8E27-84A2-8448-809B-8F274D958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524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572690-BC28-7B4D-99D3-0B3917B805FB}" type="datetimeFigureOut">
              <a:rPr lang="en-US" smtClean="0"/>
              <a:t>9/4/12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B8E27-84A2-8448-809B-8F274D958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738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External cost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AND THE FREE MARKET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361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Free market ethos:</a:t>
            </a:r>
          </a:p>
          <a:p>
            <a:pPr lvl="1"/>
            <a:r>
              <a:rPr lang="en-US" dirty="0" smtClean="0"/>
              <a:t>You get what you contribute</a:t>
            </a:r>
          </a:p>
          <a:p>
            <a:pPr lvl="2"/>
            <a:r>
              <a:rPr lang="en-US" dirty="0" smtClean="0"/>
              <a:t>Because you trade for what you get</a:t>
            </a:r>
          </a:p>
          <a:p>
            <a:pPr lvl="2"/>
            <a:r>
              <a:rPr lang="en-US" dirty="0" smtClean="0"/>
              <a:t>And the value of what you trade is defined as what you can get for it</a:t>
            </a:r>
          </a:p>
          <a:p>
            <a:pPr lvl="2"/>
            <a:endParaRPr lang="en-US" dirty="0"/>
          </a:p>
          <a:p>
            <a:r>
              <a:rPr lang="en-US" dirty="0" smtClean="0"/>
              <a:t>Voluntary exchange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2701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externality</a:t>
            </a:r>
          </a:p>
          <a:p>
            <a:pPr lvl="1"/>
            <a:r>
              <a:rPr lang="en-US" dirty="0" smtClean="0"/>
              <a:t>You get something that you didn’t trade for (external benefit)</a:t>
            </a:r>
          </a:p>
          <a:p>
            <a:pPr lvl="1"/>
            <a:r>
              <a:rPr lang="en-US" dirty="0" smtClean="0"/>
              <a:t>You lose something without getting something in trade for it (external cost)</a:t>
            </a:r>
          </a:p>
          <a:p>
            <a:pPr lvl="1"/>
            <a:endParaRPr lang="en-US" dirty="0"/>
          </a:p>
          <a:p>
            <a:r>
              <a:rPr lang="en-US" dirty="0" smtClean="0"/>
              <a:t>(Transfer payments</a:t>
            </a:r>
          </a:p>
          <a:p>
            <a:pPr lvl="1"/>
            <a:r>
              <a:rPr lang="en-US" dirty="0" smtClean="0"/>
              <a:t>Getting or paying money for nothing direct)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169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free market ethos doesn’t hold</a:t>
            </a:r>
          </a:p>
          <a:p>
            <a:r>
              <a:rPr lang="en-US" dirty="0" smtClean="0"/>
              <a:t>If there </a:t>
            </a:r>
            <a:r>
              <a:rPr lang="en-US" smtClean="0"/>
              <a:t>are externalities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230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 cost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 </a:t>
            </a:r>
            <a:r>
              <a:rPr lang="en-US" b="1" dirty="0"/>
              <a:t>external cost</a:t>
            </a:r>
            <a:r>
              <a:rPr lang="en-US" dirty="0"/>
              <a:t> is a cost that a producer or a consumer imposes on another producer or consumer, outside of any market transaction between </a:t>
            </a:r>
            <a:r>
              <a:rPr lang="en-US" dirty="0" smtClean="0"/>
              <a:t>them.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e.g. Pollution </a:t>
            </a:r>
            <a:r>
              <a:rPr lang="en-US" dirty="0"/>
              <a:t>of air or </a:t>
            </a:r>
            <a:r>
              <a:rPr lang="en-US" dirty="0" smtClean="0"/>
              <a:t>water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840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 benefit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</a:t>
            </a:r>
            <a:r>
              <a:rPr lang="en-US" b="1" dirty="0"/>
              <a:t>external benefit</a:t>
            </a:r>
            <a:r>
              <a:rPr lang="en-US" dirty="0"/>
              <a:t> is a benefit that someone gains because of someone else's action, outside of any market transaction between them.  </a:t>
            </a:r>
            <a:endParaRPr lang="en-US" dirty="0" smtClean="0"/>
          </a:p>
          <a:p>
            <a:pPr lvl="1"/>
            <a:r>
              <a:rPr lang="en-US" dirty="0" smtClean="0"/>
              <a:t>Immunizations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865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Externalities and property rights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air polluter steals your air</a:t>
            </a:r>
          </a:p>
          <a:p>
            <a:pPr lvl="1"/>
            <a:r>
              <a:rPr lang="en-US" dirty="0" smtClean="0"/>
              <a:t>Compared with</a:t>
            </a:r>
          </a:p>
          <a:p>
            <a:r>
              <a:rPr lang="en-US" dirty="0" smtClean="0"/>
              <a:t>A thief steals your car</a:t>
            </a:r>
          </a:p>
          <a:p>
            <a:endParaRPr lang="en-US" dirty="0"/>
          </a:p>
          <a:p>
            <a:r>
              <a:rPr lang="en-US" dirty="0" smtClean="0"/>
              <a:t>To establish and enforce either property right, you need laws, police, and courts.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2458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public good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 </a:t>
            </a:r>
            <a:r>
              <a:rPr lang="en-US" b="1" dirty="0"/>
              <a:t>public good</a:t>
            </a:r>
            <a:r>
              <a:rPr lang="en-US" dirty="0"/>
              <a:t> is a good such that, if you provide it for some people, you might as well provide it for everybody.  </a:t>
            </a:r>
            <a:endParaRPr lang="en-US" dirty="0" smtClean="0"/>
          </a:p>
          <a:p>
            <a:pPr lvl="1"/>
            <a:r>
              <a:rPr lang="en-US" dirty="0" smtClean="0"/>
              <a:t>National defense</a:t>
            </a:r>
          </a:p>
          <a:p>
            <a:pPr lvl="1"/>
            <a:r>
              <a:rPr lang="en-US" dirty="0" smtClean="0"/>
              <a:t>Roads</a:t>
            </a:r>
            <a:r>
              <a:rPr lang="en-US" dirty="0"/>
              <a:t>, water, and sewers </a:t>
            </a:r>
            <a:r>
              <a:rPr lang="en-US" dirty="0" smtClean="0"/>
              <a:t>(“… you didn’t build that.”)</a:t>
            </a:r>
            <a:endParaRPr lang="en-US" dirty="0"/>
          </a:p>
          <a:p>
            <a:r>
              <a:rPr lang="en-US" dirty="0"/>
              <a:t>What are some health care or public health activities that are public goods</a:t>
            </a:r>
            <a:r>
              <a:rPr lang="en-US" dirty="0" smtClean="0"/>
              <a:t>?  </a:t>
            </a:r>
          </a:p>
          <a:p>
            <a:pPr lvl="1"/>
            <a:r>
              <a:rPr lang="en-US" dirty="0" smtClean="0"/>
              <a:t>Are emergency departments public </a:t>
            </a:r>
            <a:r>
              <a:rPr lang="en-US" dirty="0"/>
              <a:t>goods?</a:t>
            </a:r>
          </a:p>
        </p:txBody>
      </p:sp>
    </p:spTree>
    <p:extLst>
      <p:ext uri="{BB962C8B-B14F-4D97-AF65-F5344CB8AC3E}">
        <p14:creationId xmlns:p14="http://schemas.microsoft.com/office/powerpoint/2010/main" val="2119670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Free rider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</a:t>
            </a:r>
            <a:r>
              <a:rPr lang="en-US" b="1" dirty="0"/>
              <a:t>free rider</a:t>
            </a:r>
            <a:r>
              <a:rPr lang="en-US" dirty="0"/>
              <a:t> is a person who gains an external benefit, or a benefit from a public good, without </a:t>
            </a:r>
            <a:r>
              <a:rPr lang="en-US" dirty="0" smtClean="0"/>
              <a:t>helping to pay </a:t>
            </a:r>
            <a:r>
              <a:rPr lang="en-US" dirty="0"/>
              <a:t>for it.  </a:t>
            </a:r>
            <a:endParaRPr lang="en-US" dirty="0" smtClean="0"/>
          </a:p>
          <a:p>
            <a:pPr lvl="1"/>
            <a:r>
              <a:rPr lang="en-US" dirty="0" smtClean="0"/>
              <a:t>A </a:t>
            </a:r>
            <a:r>
              <a:rPr lang="en-US" dirty="0"/>
              <a:t>person to decides not to get an </a:t>
            </a:r>
            <a:r>
              <a:rPr lang="en-US" dirty="0" smtClean="0"/>
              <a:t>immunization?</a:t>
            </a:r>
            <a:r>
              <a:rPr lang="en-US" dirty="0"/>
              <a:t>  </a:t>
            </a:r>
          </a:p>
        </p:txBody>
      </p:sp>
    </p:spTree>
    <p:extLst>
      <p:ext uri="{BB962C8B-B14F-4D97-AF65-F5344CB8AC3E}">
        <p14:creationId xmlns:p14="http://schemas.microsoft.com/office/powerpoint/2010/main" val="13759890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243</Words>
  <Application>Microsoft Macintosh PowerPoint</Application>
  <PresentationFormat>On-screen Show (4:3)</PresentationFormat>
  <Paragraphs>37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External cost</vt:lpstr>
      <vt:lpstr>PowerPoint Presentation</vt:lpstr>
      <vt:lpstr>PowerPoint Presentation</vt:lpstr>
      <vt:lpstr>PowerPoint Presentation</vt:lpstr>
      <vt:lpstr>External cost</vt:lpstr>
      <vt:lpstr>External benefit</vt:lpstr>
      <vt:lpstr>Externalities and property rights</vt:lpstr>
      <vt:lpstr>A public good</vt:lpstr>
      <vt:lpstr>Free rider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External cost</dc:title>
  <dc:creator>Sam Baker</dc:creator>
  <cp:lastModifiedBy>Sam Baker</cp:lastModifiedBy>
  <cp:revision>6</cp:revision>
  <dcterms:created xsi:type="dcterms:W3CDTF">2012-09-04T17:10:40Z</dcterms:created>
  <dcterms:modified xsi:type="dcterms:W3CDTF">2012-09-04T18:26:52Z</dcterms:modified>
</cp:coreProperties>
</file>